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70" r:id="rId3"/>
    <p:sldId id="269" r:id="rId4"/>
    <p:sldId id="256" r:id="rId5"/>
    <p:sldId id="257" r:id="rId6"/>
    <p:sldId id="258" r:id="rId7"/>
    <p:sldId id="259" r:id="rId8"/>
    <p:sldId id="260" r:id="rId9"/>
    <p:sldId id="261" r:id="rId10"/>
    <p:sldId id="262" r:id="rId11"/>
    <p:sldId id="263" r:id="rId12"/>
    <p:sldId id="264" r:id="rId13"/>
    <p:sldId id="265" r:id="rId14"/>
    <p:sldId id="267" r:id="rId15"/>
    <p:sldId id="268"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6C297C-EE87-487E-9FD5-471E488788A7}" v="3653" dt="2020-01-22T18:02:23.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Identification</a:t>
            </a:r>
            <a:r>
              <a:rPr lang="en-CA" baseline="0" dirty="0"/>
              <a:t> </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Female </c:v>
                </c:pt>
              </c:strCache>
            </c:strRef>
          </c:tx>
          <c:spPr>
            <a:solidFill>
              <a:schemeClr val="accent2"/>
            </a:solidFill>
            <a:ln>
              <a:noFill/>
            </a:ln>
            <a:effectLst/>
          </c:spPr>
          <c:invertIfNegative val="0"/>
          <c:cat>
            <c:strRef>
              <c:f>Sheet1!$A$2</c:f>
              <c:strCache>
                <c:ptCount val="1"/>
                <c:pt idx="0">
                  <c:v>Gender </c:v>
                </c:pt>
              </c:strCache>
            </c:strRef>
          </c:cat>
          <c:val>
            <c:numRef>
              <c:f>Sheet1!$B$2</c:f>
              <c:numCache>
                <c:formatCode>0%</c:formatCode>
                <c:ptCount val="1"/>
                <c:pt idx="0">
                  <c:v>0.66249999999999998</c:v>
                </c:pt>
              </c:numCache>
            </c:numRef>
          </c:val>
          <c:extLst>
            <c:ext xmlns:c16="http://schemas.microsoft.com/office/drawing/2014/chart" uri="{C3380CC4-5D6E-409C-BE32-E72D297353CC}">
              <c16:uniqueId val="{00000000-53C1-474D-AF8B-7667B6BE5FCE}"/>
            </c:ext>
          </c:extLst>
        </c:ser>
        <c:ser>
          <c:idx val="1"/>
          <c:order val="1"/>
          <c:tx>
            <c:strRef>
              <c:f>Sheet1!$C$1</c:f>
              <c:strCache>
                <c:ptCount val="1"/>
                <c:pt idx="0">
                  <c:v>Male </c:v>
                </c:pt>
              </c:strCache>
            </c:strRef>
          </c:tx>
          <c:spPr>
            <a:solidFill>
              <a:schemeClr val="accent4"/>
            </a:solidFill>
            <a:ln>
              <a:noFill/>
            </a:ln>
            <a:effectLst/>
          </c:spPr>
          <c:invertIfNegative val="0"/>
          <c:cat>
            <c:strRef>
              <c:f>Sheet1!$A$2</c:f>
              <c:strCache>
                <c:ptCount val="1"/>
                <c:pt idx="0">
                  <c:v>Gender </c:v>
                </c:pt>
              </c:strCache>
            </c:strRef>
          </c:cat>
          <c:val>
            <c:numRef>
              <c:f>Sheet1!$C$2</c:f>
              <c:numCache>
                <c:formatCode>0%</c:formatCode>
                <c:ptCount val="1"/>
                <c:pt idx="0">
                  <c:v>0.3</c:v>
                </c:pt>
              </c:numCache>
            </c:numRef>
          </c:val>
          <c:extLst>
            <c:ext xmlns:c16="http://schemas.microsoft.com/office/drawing/2014/chart" uri="{C3380CC4-5D6E-409C-BE32-E72D297353CC}">
              <c16:uniqueId val="{00000001-53C1-474D-AF8B-7667B6BE5FCE}"/>
            </c:ext>
          </c:extLst>
        </c:ser>
        <c:ser>
          <c:idx val="2"/>
          <c:order val="2"/>
          <c:tx>
            <c:strRef>
              <c:f>Sheet1!$D$1</c:f>
              <c:strCache>
                <c:ptCount val="1"/>
                <c:pt idx="0">
                  <c:v>Other </c:v>
                </c:pt>
              </c:strCache>
            </c:strRef>
          </c:tx>
          <c:spPr>
            <a:solidFill>
              <a:schemeClr val="accent6"/>
            </a:solidFill>
            <a:ln>
              <a:noFill/>
            </a:ln>
            <a:effectLst/>
          </c:spPr>
          <c:invertIfNegative val="0"/>
          <c:cat>
            <c:strRef>
              <c:f>Sheet1!$A$2</c:f>
              <c:strCache>
                <c:ptCount val="1"/>
                <c:pt idx="0">
                  <c:v>Gender </c:v>
                </c:pt>
              </c:strCache>
            </c:strRef>
          </c:cat>
          <c:val>
            <c:numRef>
              <c:f>Sheet1!$D$2</c:f>
              <c:numCache>
                <c:formatCode>0.00%</c:formatCode>
                <c:ptCount val="1"/>
                <c:pt idx="0">
                  <c:v>3.7499999999999999E-2</c:v>
                </c:pt>
              </c:numCache>
            </c:numRef>
          </c:val>
          <c:extLst>
            <c:ext xmlns:c16="http://schemas.microsoft.com/office/drawing/2014/chart" uri="{C3380CC4-5D6E-409C-BE32-E72D297353CC}">
              <c16:uniqueId val="{00000002-53C1-474D-AF8B-7667B6BE5FCE}"/>
            </c:ext>
          </c:extLst>
        </c:ser>
        <c:dLbls>
          <c:showLegendKey val="0"/>
          <c:showVal val="0"/>
          <c:showCatName val="0"/>
          <c:showSerName val="0"/>
          <c:showPercent val="0"/>
          <c:showBubbleSize val="0"/>
        </c:dLbls>
        <c:gapWidth val="150"/>
        <c:overlap val="100"/>
        <c:axId val="248708016"/>
        <c:axId val="248708656"/>
      </c:barChart>
      <c:catAx>
        <c:axId val="24870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8708656"/>
        <c:crosses val="autoZero"/>
        <c:auto val="1"/>
        <c:lblAlgn val="ctr"/>
        <c:lblOffset val="100"/>
        <c:noMultiLvlLbl val="0"/>
      </c:catAx>
      <c:valAx>
        <c:axId val="2487086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870801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What</a:t>
            </a:r>
            <a:r>
              <a:rPr lang="en-CA" baseline="0" dirty="0"/>
              <a:t> are the steps to ending an unhealthy relationship?</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3122662401574806E-2"/>
          <c:y val="7.0394619193244398E-2"/>
          <c:w val="0.92687733759842517"/>
          <c:h val="0.76748654235442038"/>
        </c:manualLayout>
      </c:layout>
      <c:barChart>
        <c:barDir val="col"/>
        <c:grouping val="stacked"/>
        <c:varyColors val="0"/>
        <c:ser>
          <c:idx val="0"/>
          <c:order val="0"/>
          <c:tx>
            <c:strRef>
              <c:f>Sheet1!$B$1</c:f>
              <c:strCache>
                <c:ptCount val="1"/>
                <c:pt idx="0">
                  <c:v>1</c:v>
                </c:pt>
              </c:strCache>
            </c:strRef>
          </c:tx>
          <c:spPr>
            <a:solidFill>
              <a:schemeClr val="accent2"/>
            </a:solidFill>
            <a:ln>
              <a:noFill/>
            </a:ln>
            <a:effectLst/>
          </c:spPr>
          <c:invertIfNegative val="0"/>
          <c:cat>
            <c:strRef>
              <c:f>Sheet1!$A$2:$A$5</c:f>
              <c:strCache>
                <c:ptCount val="4"/>
                <c:pt idx="0">
                  <c:v>Get Out of Isolation </c:v>
                </c:pt>
                <c:pt idx="1">
                  <c:v>Find Support Network</c:v>
                </c:pt>
                <c:pt idx="2">
                  <c:v>Councelling </c:v>
                </c:pt>
                <c:pt idx="3">
                  <c:v>End the Relationship</c:v>
                </c:pt>
              </c:strCache>
            </c:strRef>
          </c:cat>
          <c:val>
            <c:numRef>
              <c:f>Sheet1!$B$2:$B$5</c:f>
              <c:numCache>
                <c:formatCode>General</c:formatCode>
                <c:ptCount val="4"/>
                <c:pt idx="0">
                  <c:v>31.17</c:v>
                </c:pt>
                <c:pt idx="1">
                  <c:v>31.17</c:v>
                </c:pt>
                <c:pt idx="2">
                  <c:v>8.9700000000000006</c:v>
                </c:pt>
                <c:pt idx="3">
                  <c:v>28.57</c:v>
                </c:pt>
              </c:numCache>
            </c:numRef>
          </c:val>
          <c:extLst>
            <c:ext xmlns:c16="http://schemas.microsoft.com/office/drawing/2014/chart" uri="{C3380CC4-5D6E-409C-BE32-E72D297353CC}">
              <c16:uniqueId val="{00000000-E628-4DDE-AD61-98F1F0B3E597}"/>
            </c:ext>
          </c:extLst>
        </c:ser>
        <c:ser>
          <c:idx val="1"/>
          <c:order val="1"/>
          <c:tx>
            <c:strRef>
              <c:f>Sheet1!$C$1</c:f>
              <c:strCache>
                <c:ptCount val="1"/>
                <c:pt idx="0">
                  <c:v>2</c:v>
                </c:pt>
              </c:strCache>
            </c:strRef>
          </c:tx>
          <c:spPr>
            <a:solidFill>
              <a:schemeClr val="accent4"/>
            </a:solidFill>
            <a:ln>
              <a:noFill/>
            </a:ln>
            <a:effectLst/>
          </c:spPr>
          <c:invertIfNegative val="0"/>
          <c:cat>
            <c:strRef>
              <c:f>Sheet1!$A$2:$A$5</c:f>
              <c:strCache>
                <c:ptCount val="4"/>
                <c:pt idx="0">
                  <c:v>Get Out of Isolation </c:v>
                </c:pt>
                <c:pt idx="1">
                  <c:v>Find Support Network</c:v>
                </c:pt>
                <c:pt idx="2">
                  <c:v>Councelling </c:v>
                </c:pt>
                <c:pt idx="3">
                  <c:v>End the Relationship</c:v>
                </c:pt>
              </c:strCache>
            </c:strRef>
          </c:cat>
          <c:val>
            <c:numRef>
              <c:f>Sheet1!$C$2:$C$5</c:f>
              <c:numCache>
                <c:formatCode>General</c:formatCode>
                <c:ptCount val="4"/>
                <c:pt idx="0">
                  <c:v>33.770000000000003</c:v>
                </c:pt>
                <c:pt idx="1">
                  <c:v>28.57</c:v>
                </c:pt>
                <c:pt idx="2">
                  <c:v>12.82</c:v>
                </c:pt>
                <c:pt idx="3">
                  <c:v>24.68</c:v>
                </c:pt>
              </c:numCache>
            </c:numRef>
          </c:val>
          <c:extLst>
            <c:ext xmlns:c16="http://schemas.microsoft.com/office/drawing/2014/chart" uri="{C3380CC4-5D6E-409C-BE32-E72D297353CC}">
              <c16:uniqueId val="{00000001-E628-4DDE-AD61-98F1F0B3E597}"/>
            </c:ext>
          </c:extLst>
        </c:ser>
        <c:ser>
          <c:idx val="2"/>
          <c:order val="2"/>
          <c:tx>
            <c:strRef>
              <c:f>Sheet1!$D$1</c:f>
              <c:strCache>
                <c:ptCount val="1"/>
                <c:pt idx="0">
                  <c:v>3</c:v>
                </c:pt>
              </c:strCache>
            </c:strRef>
          </c:tx>
          <c:spPr>
            <a:solidFill>
              <a:schemeClr val="accent6"/>
            </a:solidFill>
            <a:ln>
              <a:noFill/>
            </a:ln>
            <a:effectLst/>
          </c:spPr>
          <c:invertIfNegative val="0"/>
          <c:cat>
            <c:strRef>
              <c:f>Sheet1!$A$2:$A$5</c:f>
              <c:strCache>
                <c:ptCount val="4"/>
                <c:pt idx="0">
                  <c:v>Get Out of Isolation </c:v>
                </c:pt>
                <c:pt idx="1">
                  <c:v>Find Support Network</c:v>
                </c:pt>
                <c:pt idx="2">
                  <c:v>Councelling </c:v>
                </c:pt>
                <c:pt idx="3">
                  <c:v>End the Relationship</c:v>
                </c:pt>
              </c:strCache>
            </c:strRef>
          </c:cat>
          <c:val>
            <c:numRef>
              <c:f>Sheet1!$D$2:$D$5</c:f>
              <c:numCache>
                <c:formatCode>General</c:formatCode>
                <c:ptCount val="4"/>
                <c:pt idx="0">
                  <c:v>25.97</c:v>
                </c:pt>
                <c:pt idx="1">
                  <c:v>19.48</c:v>
                </c:pt>
                <c:pt idx="2">
                  <c:v>41.03</c:v>
                </c:pt>
                <c:pt idx="3">
                  <c:v>12.99</c:v>
                </c:pt>
              </c:numCache>
            </c:numRef>
          </c:val>
          <c:extLst>
            <c:ext xmlns:c16="http://schemas.microsoft.com/office/drawing/2014/chart" uri="{C3380CC4-5D6E-409C-BE32-E72D297353CC}">
              <c16:uniqueId val="{00000002-E628-4DDE-AD61-98F1F0B3E597}"/>
            </c:ext>
          </c:extLst>
        </c:ser>
        <c:ser>
          <c:idx val="3"/>
          <c:order val="3"/>
          <c:tx>
            <c:strRef>
              <c:f>Sheet1!$E$1</c:f>
              <c:strCache>
                <c:ptCount val="1"/>
                <c:pt idx="0">
                  <c:v>4</c:v>
                </c:pt>
              </c:strCache>
            </c:strRef>
          </c:tx>
          <c:spPr>
            <a:solidFill>
              <a:schemeClr val="accent2">
                <a:lumMod val="60000"/>
              </a:schemeClr>
            </a:solidFill>
            <a:ln>
              <a:noFill/>
            </a:ln>
            <a:effectLst/>
          </c:spPr>
          <c:invertIfNegative val="0"/>
          <c:cat>
            <c:strRef>
              <c:f>Sheet1!$A$2:$A$5</c:f>
              <c:strCache>
                <c:ptCount val="4"/>
                <c:pt idx="0">
                  <c:v>Get Out of Isolation </c:v>
                </c:pt>
                <c:pt idx="1">
                  <c:v>Find Support Network</c:v>
                </c:pt>
                <c:pt idx="2">
                  <c:v>Councelling </c:v>
                </c:pt>
                <c:pt idx="3">
                  <c:v>End the Relationship</c:v>
                </c:pt>
              </c:strCache>
            </c:strRef>
          </c:cat>
          <c:val>
            <c:numRef>
              <c:f>Sheet1!$E$2:$E$5</c:f>
              <c:numCache>
                <c:formatCode>General</c:formatCode>
                <c:ptCount val="4"/>
                <c:pt idx="0">
                  <c:v>9.09</c:v>
                </c:pt>
                <c:pt idx="1">
                  <c:v>20.78</c:v>
                </c:pt>
                <c:pt idx="2">
                  <c:v>37.18</c:v>
                </c:pt>
              </c:numCache>
            </c:numRef>
          </c:val>
          <c:extLst>
            <c:ext xmlns:c16="http://schemas.microsoft.com/office/drawing/2014/chart" uri="{C3380CC4-5D6E-409C-BE32-E72D297353CC}">
              <c16:uniqueId val="{00000003-E628-4DDE-AD61-98F1F0B3E597}"/>
            </c:ext>
          </c:extLst>
        </c:ser>
        <c:dLbls>
          <c:showLegendKey val="0"/>
          <c:showVal val="0"/>
          <c:showCatName val="0"/>
          <c:showSerName val="0"/>
          <c:showPercent val="0"/>
          <c:showBubbleSize val="0"/>
        </c:dLbls>
        <c:gapWidth val="150"/>
        <c:overlap val="100"/>
        <c:axId val="462018040"/>
        <c:axId val="462016440"/>
      </c:barChart>
      <c:catAx>
        <c:axId val="462018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2016440"/>
        <c:crosses val="autoZero"/>
        <c:auto val="1"/>
        <c:lblAlgn val="ctr"/>
        <c:lblOffset val="100"/>
        <c:noMultiLvlLbl val="0"/>
      </c:catAx>
      <c:valAx>
        <c:axId val="462016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201804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Grade</a:t>
            </a:r>
            <a:r>
              <a:rPr lang="en-CA" baseline="0" dirty="0"/>
              <a:t> </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Female </c:v>
                </c:pt>
              </c:strCache>
            </c:strRef>
          </c:tx>
          <c:spPr>
            <a:solidFill>
              <a:schemeClr val="accent2"/>
            </a:solidFill>
            <a:ln>
              <a:noFill/>
            </a:ln>
            <a:effectLst/>
          </c:spPr>
          <c:invertIfNegative val="0"/>
          <c:cat>
            <c:strRef>
              <c:f>Sheet1!$A$2:$A$4</c:f>
              <c:strCache>
                <c:ptCount val="3"/>
                <c:pt idx="0">
                  <c:v>Grade 9-10</c:v>
                </c:pt>
                <c:pt idx="1">
                  <c:v>Grade 11-12 </c:v>
                </c:pt>
                <c:pt idx="2">
                  <c:v>Victory Lap </c:v>
                </c:pt>
              </c:strCache>
            </c:strRef>
          </c:cat>
          <c:val>
            <c:numRef>
              <c:f>Sheet1!$B$2:$B$4</c:f>
              <c:numCache>
                <c:formatCode>General</c:formatCode>
                <c:ptCount val="3"/>
                <c:pt idx="0">
                  <c:v>37.5</c:v>
                </c:pt>
                <c:pt idx="1">
                  <c:v>25</c:v>
                </c:pt>
                <c:pt idx="2">
                  <c:v>2.5</c:v>
                </c:pt>
              </c:numCache>
            </c:numRef>
          </c:val>
          <c:extLst>
            <c:ext xmlns:c16="http://schemas.microsoft.com/office/drawing/2014/chart" uri="{C3380CC4-5D6E-409C-BE32-E72D297353CC}">
              <c16:uniqueId val="{00000000-60B1-45A0-A310-8228D2B98E5C}"/>
            </c:ext>
          </c:extLst>
        </c:ser>
        <c:ser>
          <c:idx val="1"/>
          <c:order val="1"/>
          <c:tx>
            <c:strRef>
              <c:f>Sheet1!$C$1</c:f>
              <c:strCache>
                <c:ptCount val="1"/>
                <c:pt idx="0">
                  <c:v>Male </c:v>
                </c:pt>
              </c:strCache>
            </c:strRef>
          </c:tx>
          <c:spPr>
            <a:solidFill>
              <a:schemeClr val="accent4"/>
            </a:solidFill>
            <a:ln>
              <a:noFill/>
            </a:ln>
            <a:effectLst/>
          </c:spPr>
          <c:invertIfNegative val="0"/>
          <c:cat>
            <c:strRef>
              <c:f>Sheet1!$A$2:$A$4</c:f>
              <c:strCache>
                <c:ptCount val="3"/>
                <c:pt idx="0">
                  <c:v>Grade 9-10</c:v>
                </c:pt>
                <c:pt idx="1">
                  <c:v>Grade 11-12 </c:v>
                </c:pt>
                <c:pt idx="2">
                  <c:v>Victory Lap </c:v>
                </c:pt>
              </c:strCache>
            </c:strRef>
          </c:cat>
          <c:val>
            <c:numRef>
              <c:f>Sheet1!$C$2:$C$4</c:f>
              <c:numCache>
                <c:formatCode>General</c:formatCode>
                <c:ptCount val="3"/>
                <c:pt idx="0">
                  <c:v>12.5</c:v>
                </c:pt>
                <c:pt idx="1">
                  <c:v>16.25</c:v>
                </c:pt>
                <c:pt idx="2">
                  <c:v>2.5</c:v>
                </c:pt>
              </c:numCache>
            </c:numRef>
          </c:val>
          <c:extLst>
            <c:ext xmlns:c16="http://schemas.microsoft.com/office/drawing/2014/chart" uri="{C3380CC4-5D6E-409C-BE32-E72D297353CC}">
              <c16:uniqueId val="{00000001-60B1-45A0-A310-8228D2B98E5C}"/>
            </c:ext>
          </c:extLst>
        </c:ser>
        <c:ser>
          <c:idx val="2"/>
          <c:order val="2"/>
          <c:tx>
            <c:strRef>
              <c:f>Sheet1!$D$1</c:f>
              <c:strCache>
                <c:ptCount val="1"/>
                <c:pt idx="0">
                  <c:v>Other </c:v>
                </c:pt>
              </c:strCache>
            </c:strRef>
          </c:tx>
          <c:spPr>
            <a:solidFill>
              <a:schemeClr val="accent6"/>
            </a:solidFill>
            <a:ln>
              <a:noFill/>
            </a:ln>
            <a:effectLst/>
          </c:spPr>
          <c:invertIfNegative val="0"/>
          <c:cat>
            <c:strRef>
              <c:f>Sheet1!$A$2:$A$4</c:f>
              <c:strCache>
                <c:ptCount val="3"/>
                <c:pt idx="0">
                  <c:v>Grade 9-10</c:v>
                </c:pt>
                <c:pt idx="1">
                  <c:v>Grade 11-12 </c:v>
                </c:pt>
                <c:pt idx="2">
                  <c:v>Victory Lap </c:v>
                </c:pt>
              </c:strCache>
            </c:strRef>
          </c:cat>
          <c:val>
            <c:numRef>
              <c:f>Sheet1!$D$2:$D$4</c:f>
              <c:numCache>
                <c:formatCode>General</c:formatCode>
                <c:ptCount val="3"/>
                <c:pt idx="0">
                  <c:v>3.75</c:v>
                </c:pt>
              </c:numCache>
            </c:numRef>
          </c:val>
          <c:extLst>
            <c:ext xmlns:c16="http://schemas.microsoft.com/office/drawing/2014/chart" uri="{C3380CC4-5D6E-409C-BE32-E72D297353CC}">
              <c16:uniqueId val="{00000002-60B1-45A0-A310-8228D2B98E5C}"/>
            </c:ext>
          </c:extLst>
        </c:ser>
        <c:dLbls>
          <c:showLegendKey val="0"/>
          <c:showVal val="0"/>
          <c:showCatName val="0"/>
          <c:showSerName val="0"/>
          <c:showPercent val="0"/>
          <c:showBubbleSize val="0"/>
        </c:dLbls>
        <c:gapWidth val="150"/>
        <c:overlap val="100"/>
        <c:axId val="256624560"/>
        <c:axId val="256623280"/>
      </c:barChart>
      <c:catAx>
        <c:axId val="256624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6623280"/>
        <c:crosses val="autoZero"/>
        <c:auto val="1"/>
        <c:lblAlgn val="ctr"/>
        <c:lblOffset val="100"/>
        <c:noMultiLvlLbl val="0"/>
      </c:catAx>
      <c:valAx>
        <c:axId val="2566232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66245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Have</a:t>
            </a:r>
            <a:r>
              <a:rPr lang="en-CA" baseline="0" dirty="0"/>
              <a:t> you ever been in a romantic relationship?</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Yes </c:v>
                </c:pt>
              </c:strCache>
            </c:strRef>
          </c:tx>
          <c:spPr>
            <a:solidFill>
              <a:schemeClr val="accent2"/>
            </a:solidFill>
            <a:ln>
              <a:noFill/>
            </a:ln>
            <a:effectLst/>
          </c:spPr>
          <c:invertIfNegative val="0"/>
          <c:cat>
            <c:strRef>
              <c:f>Sheet1!$A$2:$A$7</c:f>
              <c:strCache>
                <c:ptCount val="6"/>
                <c:pt idx="0">
                  <c:v>Female</c:v>
                </c:pt>
                <c:pt idx="1">
                  <c:v>Male </c:v>
                </c:pt>
                <c:pt idx="2">
                  <c:v>Other</c:v>
                </c:pt>
                <c:pt idx="3">
                  <c:v>Grade 9-10</c:v>
                </c:pt>
                <c:pt idx="4">
                  <c:v>Grade 11-12 </c:v>
                </c:pt>
                <c:pt idx="5">
                  <c:v>Victory Lap </c:v>
                </c:pt>
              </c:strCache>
            </c:strRef>
          </c:cat>
          <c:val>
            <c:numRef>
              <c:f>Sheet1!$B$2:$B$7</c:f>
              <c:numCache>
                <c:formatCode>General</c:formatCode>
                <c:ptCount val="6"/>
                <c:pt idx="0">
                  <c:v>56.6</c:v>
                </c:pt>
                <c:pt idx="1">
                  <c:v>50</c:v>
                </c:pt>
                <c:pt idx="2">
                  <c:v>66.66</c:v>
                </c:pt>
                <c:pt idx="3">
                  <c:v>41</c:v>
                </c:pt>
                <c:pt idx="4">
                  <c:v>51.5</c:v>
                </c:pt>
                <c:pt idx="5">
                  <c:v>75</c:v>
                </c:pt>
              </c:numCache>
            </c:numRef>
          </c:val>
          <c:extLst>
            <c:ext xmlns:c16="http://schemas.microsoft.com/office/drawing/2014/chart" uri="{C3380CC4-5D6E-409C-BE32-E72D297353CC}">
              <c16:uniqueId val="{00000000-DF03-4728-8D40-D1FBD3A8D1DF}"/>
            </c:ext>
          </c:extLst>
        </c:ser>
        <c:ser>
          <c:idx val="1"/>
          <c:order val="1"/>
          <c:tx>
            <c:strRef>
              <c:f>Sheet1!$C$1</c:f>
              <c:strCache>
                <c:ptCount val="1"/>
                <c:pt idx="0">
                  <c:v>No </c:v>
                </c:pt>
              </c:strCache>
            </c:strRef>
          </c:tx>
          <c:spPr>
            <a:solidFill>
              <a:schemeClr val="accent4"/>
            </a:solidFill>
            <a:ln>
              <a:noFill/>
            </a:ln>
            <a:effectLst/>
          </c:spPr>
          <c:invertIfNegative val="0"/>
          <c:cat>
            <c:strRef>
              <c:f>Sheet1!$A$2:$A$7</c:f>
              <c:strCache>
                <c:ptCount val="6"/>
                <c:pt idx="0">
                  <c:v>Female</c:v>
                </c:pt>
                <c:pt idx="1">
                  <c:v>Male </c:v>
                </c:pt>
                <c:pt idx="2">
                  <c:v>Other</c:v>
                </c:pt>
                <c:pt idx="3">
                  <c:v>Grade 9-10</c:v>
                </c:pt>
                <c:pt idx="4">
                  <c:v>Grade 11-12 </c:v>
                </c:pt>
                <c:pt idx="5">
                  <c:v>Victory Lap </c:v>
                </c:pt>
              </c:strCache>
            </c:strRef>
          </c:cat>
          <c:val>
            <c:numRef>
              <c:f>Sheet1!$C$2:$C$7</c:f>
              <c:numCache>
                <c:formatCode>General</c:formatCode>
                <c:ptCount val="6"/>
                <c:pt idx="0">
                  <c:v>33.9</c:v>
                </c:pt>
                <c:pt idx="1">
                  <c:v>41.6</c:v>
                </c:pt>
                <c:pt idx="2">
                  <c:v>33.33</c:v>
                </c:pt>
                <c:pt idx="3">
                  <c:v>41</c:v>
                </c:pt>
                <c:pt idx="4">
                  <c:v>39</c:v>
                </c:pt>
                <c:pt idx="5">
                  <c:v>0</c:v>
                </c:pt>
              </c:numCache>
            </c:numRef>
          </c:val>
          <c:extLst>
            <c:ext xmlns:c16="http://schemas.microsoft.com/office/drawing/2014/chart" uri="{C3380CC4-5D6E-409C-BE32-E72D297353CC}">
              <c16:uniqueId val="{00000001-DF03-4728-8D40-D1FBD3A8D1DF}"/>
            </c:ext>
          </c:extLst>
        </c:ser>
        <c:ser>
          <c:idx val="2"/>
          <c:order val="2"/>
          <c:tx>
            <c:strRef>
              <c:f>Sheet1!$D$1</c:f>
              <c:strCache>
                <c:ptCount val="1"/>
                <c:pt idx="0">
                  <c:v>Its complicated </c:v>
                </c:pt>
              </c:strCache>
            </c:strRef>
          </c:tx>
          <c:spPr>
            <a:solidFill>
              <a:schemeClr val="accent6"/>
            </a:solidFill>
            <a:ln>
              <a:noFill/>
            </a:ln>
            <a:effectLst/>
          </c:spPr>
          <c:invertIfNegative val="0"/>
          <c:cat>
            <c:strRef>
              <c:f>Sheet1!$A$2:$A$7</c:f>
              <c:strCache>
                <c:ptCount val="6"/>
                <c:pt idx="0">
                  <c:v>Female</c:v>
                </c:pt>
                <c:pt idx="1">
                  <c:v>Male </c:v>
                </c:pt>
                <c:pt idx="2">
                  <c:v>Other</c:v>
                </c:pt>
                <c:pt idx="3">
                  <c:v>Grade 9-10</c:v>
                </c:pt>
                <c:pt idx="4">
                  <c:v>Grade 11-12 </c:v>
                </c:pt>
                <c:pt idx="5">
                  <c:v>Victory Lap </c:v>
                </c:pt>
              </c:strCache>
            </c:strRef>
          </c:cat>
          <c:val>
            <c:numRef>
              <c:f>Sheet1!$D$2:$D$7</c:f>
              <c:numCache>
                <c:formatCode>General</c:formatCode>
                <c:ptCount val="6"/>
                <c:pt idx="0">
                  <c:v>9.5</c:v>
                </c:pt>
                <c:pt idx="1">
                  <c:v>8.4</c:v>
                </c:pt>
                <c:pt idx="2">
                  <c:v>0</c:v>
                </c:pt>
                <c:pt idx="3">
                  <c:v>18</c:v>
                </c:pt>
                <c:pt idx="4">
                  <c:v>9.5</c:v>
                </c:pt>
                <c:pt idx="5">
                  <c:v>25</c:v>
                </c:pt>
              </c:numCache>
            </c:numRef>
          </c:val>
          <c:extLst>
            <c:ext xmlns:c16="http://schemas.microsoft.com/office/drawing/2014/chart" uri="{C3380CC4-5D6E-409C-BE32-E72D297353CC}">
              <c16:uniqueId val="{00000002-DF03-4728-8D40-D1FBD3A8D1DF}"/>
            </c:ext>
          </c:extLst>
        </c:ser>
        <c:dLbls>
          <c:showLegendKey val="0"/>
          <c:showVal val="0"/>
          <c:showCatName val="0"/>
          <c:showSerName val="0"/>
          <c:showPercent val="0"/>
          <c:showBubbleSize val="0"/>
        </c:dLbls>
        <c:gapWidth val="150"/>
        <c:overlap val="100"/>
        <c:axId val="250545840"/>
        <c:axId val="250546160"/>
      </c:barChart>
      <c:catAx>
        <c:axId val="25054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0546160"/>
        <c:crosses val="autoZero"/>
        <c:auto val="1"/>
        <c:lblAlgn val="ctr"/>
        <c:lblOffset val="100"/>
        <c:noMultiLvlLbl val="0"/>
      </c:catAx>
      <c:valAx>
        <c:axId val="25054616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054584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Have</a:t>
            </a:r>
            <a:r>
              <a:rPr lang="en-CA" baseline="0" dirty="0"/>
              <a:t> you ever been in an unhealthy relationship?</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Yes </c:v>
                </c:pt>
              </c:strCache>
            </c:strRef>
          </c:tx>
          <c:spPr>
            <a:solidFill>
              <a:schemeClr val="accent2"/>
            </a:solidFill>
            <a:ln>
              <a:noFill/>
            </a:ln>
            <a:effectLst/>
          </c:spPr>
          <c:invertIfNegative val="0"/>
          <c:cat>
            <c:strRef>
              <c:f>Sheet1!$A$2:$A$7</c:f>
              <c:strCache>
                <c:ptCount val="6"/>
                <c:pt idx="0">
                  <c:v>Female </c:v>
                </c:pt>
                <c:pt idx="1">
                  <c:v>Male </c:v>
                </c:pt>
                <c:pt idx="2">
                  <c:v>Other </c:v>
                </c:pt>
                <c:pt idx="3">
                  <c:v>Grade 9-10 </c:v>
                </c:pt>
                <c:pt idx="4">
                  <c:v>Grade 11-12</c:v>
                </c:pt>
                <c:pt idx="5">
                  <c:v>Victory Lap </c:v>
                </c:pt>
              </c:strCache>
            </c:strRef>
          </c:cat>
          <c:val>
            <c:numRef>
              <c:f>Sheet1!$B$2:$B$7</c:f>
              <c:numCache>
                <c:formatCode>General</c:formatCode>
                <c:ptCount val="6"/>
                <c:pt idx="0">
                  <c:v>73.599999999999994</c:v>
                </c:pt>
                <c:pt idx="1">
                  <c:v>46</c:v>
                </c:pt>
                <c:pt idx="2">
                  <c:v>100</c:v>
                </c:pt>
                <c:pt idx="3">
                  <c:v>72</c:v>
                </c:pt>
                <c:pt idx="4">
                  <c:v>63.6</c:v>
                </c:pt>
                <c:pt idx="5">
                  <c:v>75</c:v>
                </c:pt>
              </c:numCache>
            </c:numRef>
          </c:val>
          <c:extLst>
            <c:ext xmlns:c16="http://schemas.microsoft.com/office/drawing/2014/chart" uri="{C3380CC4-5D6E-409C-BE32-E72D297353CC}">
              <c16:uniqueId val="{00000000-0F7B-4BE5-AA0B-FD00C03E01EE}"/>
            </c:ext>
          </c:extLst>
        </c:ser>
        <c:ser>
          <c:idx val="1"/>
          <c:order val="1"/>
          <c:tx>
            <c:strRef>
              <c:f>Sheet1!$C$1</c:f>
              <c:strCache>
                <c:ptCount val="1"/>
                <c:pt idx="0">
                  <c:v>No </c:v>
                </c:pt>
              </c:strCache>
            </c:strRef>
          </c:tx>
          <c:spPr>
            <a:solidFill>
              <a:schemeClr val="accent4"/>
            </a:solidFill>
            <a:ln>
              <a:noFill/>
            </a:ln>
            <a:effectLst/>
          </c:spPr>
          <c:invertIfNegative val="0"/>
          <c:cat>
            <c:strRef>
              <c:f>Sheet1!$A$2:$A$7</c:f>
              <c:strCache>
                <c:ptCount val="6"/>
                <c:pt idx="0">
                  <c:v>Female </c:v>
                </c:pt>
                <c:pt idx="1">
                  <c:v>Male </c:v>
                </c:pt>
                <c:pt idx="2">
                  <c:v>Other </c:v>
                </c:pt>
                <c:pt idx="3">
                  <c:v>Grade 9-10 </c:v>
                </c:pt>
                <c:pt idx="4">
                  <c:v>Grade 11-12</c:v>
                </c:pt>
                <c:pt idx="5">
                  <c:v>Victory Lap </c:v>
                </c:pt>
              </c:strCache>
            </c:strRef>
          </c:cat>
          <c:val>
            <c:numRef>
              <c:f>Sheet1!$C$2:$C$7</c:f>
              <c:numCache>
                <c:formatCode>General</c:formatCode>
                <c:ptCount val="6"/>
                <c:pt idx="0">
                  <c:v>15</c:v>
                </c:pt>
                <c:pt idx="1">
                  <c:v>37.5</c:v>
                </c:pt>
                <c:pt idx="3">
                  <c:v>13.9</c:v>
                </c:pt>
                <c:pt idx="4">
                  <c:v>30</c:v>
                </c:pt>
                <c:pt idx="5">
                  <c:v>25</c:v>
                </c:pt>
              </c:numCache>
            </c:numRef>
          </c:val>
          <c:extLst>
            <c:ext xmlns:c16="http://schemas.microsoft.com/office/drawing/2014/chart" uri="{C3380CC4-5D6E-409C-BE32-E72D297353CC}">
              <c16:uniqueId val="{00000001-0F7B-4BE5-AA0B-FD00C03E01EE}"/>
            </c:ext>
          </c:extLst>
        </c:ser>
        <c:ser>
          <c:idx val="2"/>
          <c:order val="2"/>
          <c:tx>
            <c:strRef>
              <c:f>Sheet1!$D$1</c:f>
              <c:strCache>
                <c:ptCount val="1"/>
                <c:pt idx="0">
                  <c:v>I don't know </c:v>
                </c:pt>
              </c:strCache>
            </c:strRef>
          </c:tx>
          <c:spPr>
            <a:solidFill>
              <a:schemeClr val="accent6"/>
            </a:solidFill>
            <a:ln>
              <a:noFill/>
            </a:ln>
            <a:effectLst/>
          </c:spPr>
          <c:invertIfNegative val="0"/>
          <c:cat>
            <c:strRef>
              <c:f>Sheet1!$A$2:$A$7</c:f>
              <c:strCache>
                <c:ptCount val="6"/>
                <c:pt idx="0">
                  <c:v>Female </c:v>
                </c:pt>
                <c:pt idx="1">
                  <c:v>Male </c:v>
                </c:pt>
                <c:pt idx="2">
                  <c:v>Other </c:v>
                </c:pt>
                <c:pt idx="3">
                  <c:v>Grade 9-10 </c:v>
                </c:pt>
                <c:pt idx="4">
                  <c:v>Grade 11-12</c:v>
                </c:pt>
                <c:pt idx="5">
                  <c:v>Victory Lap </c:v>
                </c:pt>
              </c:strCache>
            </c:strRef>
          </c:cat>
          <c:val>
            <c:numRef>
              <c:f>Sheet1!$D$2:$D$7</c:f>
              <c:numCache>
                <c:formatCode>General</c:formatCode>
                <c:ptCount val="6"/>
                <c:pt idx="0">
                  <c:v>11.4</c:v>
                </c:pt>
                <c:pt idx="1">
                  <c:v>16.5</c:v>
                </c:pt>
                <c:pt idx="3">
                  <c:v>14.1</c:v>
                </c:pt>
                <c:pt idx="4">
                  <c:v>6.4</c:v>
                </c:pt>
              </c:numCache>
            </c:numRef>
          </c:val>
          <c:extLst>
            <c:ext xmlns:c16="http://schemas.microsoft.com/office/drawing/2014/chart" uri="{C3380CC4-5D6E-409C-BE32-E72D297353CC}">
              <c16:uniqueId val="{00000002-0F7B-4BE5-AA0B-FD00C03E01EE}"/>
            </c:ext>
          </c:extLst>
        </c:ser>
        <c:dLbls>
          <c:showLegendKey val="0"/>
          <c:showVal val="0"/>
          <c:showCatName val="0"/>
          <c:showSerName val="0"/>
          <c:showPercent val="0"/>
          <c:showBubbleSize val="0"/>
        </c:dLbls>
        <c:gapWidth val="150"/>
        <c:overlap val="100"/>
        <c:axId val="203982512"/>
        <c:axId val="203983472"/>
      </c:barChart>
      <c:catAx>
        <c:axId val="20398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983472"/>
        <c:crosses val="autoZero"/>
        <c:auto val="1"/>
        <c:lblAlgn val="ctr"/>
        <c:lblOffset val="100"/>
        <c:noMultiLvlLbl val="0"/>
      </c:catAx>
      <c:valAx>
        <c:axId val="20398347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9825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Have</a:t>
            </a:r>
            <a:r>
              <a:rPr lang="en-CA" baseline="0" dirty="0"/>
              <a:t> you ever ended an unhealthy relationship yourself?</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Yes </c:v>
                </c:pt>
              </c:strCache>
            </c:strRef>
          </c:tx>
          <c:spPr>
            <a:solidFill>
              <a:schemeClr val="accent2"/>
            </a:solidFill>
            <a:ln>
              <a:noFill/>
            </a:ln>
            <a:effectLst/>
          </c:spPr>
          <c:invertIfNegative val="0"/>
          <c:cat>
            <c:strRef>
              <c:f>Sheet1!$A$2:$A$7</c:f>
              <c:strCache>
                <c:ptCount val="6"/>
                <c:pt idx="0">
                  <c:v>Female </c:v>
                </c:pt>
                <c:pt idx="1">
                  <c:v>Male </c:v>
                </c:pt>
                <c:pt idx="2">
                  <c:v>Other </c:v>
                </c:pt>
                <c:pt idx="3">
                  <c:v>Grade 9-10</c:v>
                </c:pt>
                <c:pt idx="4">
                  <c:v>Grade 11-12</c:v>
                </c:pt>
                <c:pt idx="5">
                  <c:v>Victory Lap </c:v>
                </c:pt>
              </c:strCache>
            </c:strRef>
          </c:cat>
          <c:val>
            <c:numRef>
              <c:f>Sheet1!$B$2:$B$7</c:f>
              <c:numCache>
                <c:formatCode>General</c:formatCode>
                <c:ptCount val="6"/>
                <c:pt idx="0">
                  <c:v>45.3</c:v>
                </c:pt>
                <c:pt idx="1">
                  <c:v>37.5</c:v>
                </c:pt>
                <c:pt idx="2">
                  <c:v>100</c:v>
                </c:pt>
                <c:pt idx="3">
                  <c:v>51</c:v>
                </c:pt>
                <c:pt idx="4">
                  <c:v>27.3</c:v>
                </c:pt>
                <c:pt idx="5">
                  <c:v>75</c:v>
                </c:pt>
              </c:numCache>
            </c:numRef>
          </c:val>
          <c:extLst>
            <c:ext xmlns:c16="http://schemas.microsoft.com/office/drawing/2014/chart" uri="{C3380CC4-5D6E-409C-BE32-E72D297353CC}">
              <c16:uniqueId val="{00000000-F3BE-4A96-81E2-0C7E9AA8D1E6}"/>
            </c:ext>
          </c:extLst>
        </c:ser>
        <c:ser>
          <c:idx val="1"/>
          <c:order val="1"/>
          <c:tx>
            <c:strRef>
              <c:f>Sheet1!$C$1</c:f>
              <c:strCache>
                <c:ptCount val="1"/>
                <c:pt idx="0">
                  <c:v>No </c:v>
                </c:pt>
              </c:strCache>
            </c:strRef>
          </c:tx>
          <c:spPr>
            <a:solidFill>
              <a:schemeClr val="accent4"/>
            </a:solidFill>
            <a:ln>
              <a:noFill/>
            </a:ln>
            <a:effectLst/>
          </c:spPr>
          <c:invertIfNegative val="0"/>
          <c:cat>
            <c:strRef>
              <c:f>Sheet1!$A$2:$A$7</c:f>
              <c:strCache>
                <c:ptCount val="6"/>
                <c:pt idx="0">
                  <c:v>Female </c:v>
                </c:pt>
                <c:pt idx="1">
                  <c:v>Male </c:v>
                </c:pt>
                <c:pt idx="2">
                  <c:v>Other </c:v>
                </c:pt>
                <c:pt idx="3">
                  <c:v>Grade 9-10</c:v>
                </c:pt>
                <c:pt idx="4">
                  <c:v>Grade 11-12</c:v>
                </c:pt>
                <c:pt idx="5">
                  <c:v>Victory Lap </c:v>
                </c:pt>
              </c:strCache>
            </c:strRef>
          </c:cat>
          <c:val>
            <c:numRef>
              <c:f>Sheet1!$C$2:$C$7</c:f>
              <c:numCache>
                <c:formatCode>General</c:formatCode>
                <c:ptCount val="6"/>
                <c:pt idx="0">
                  <c:v>52.8</c:v>
                </c:pt>
                <c:pt idx="1">
                  <c:v>54</c:v>
                </c:pt>
                <c:pt idx="2">
                  <c:v>0</c:v>
                </c:pt>
                <c:pt idx="3">
                  <c:v>44</c:v>
                </c:pt>
                <c:pt idx="4">
                  <c:v>63.6</c:v>
                </c:pt>
                <c:pt idx="5">
                  <c:v>25</c:v>
                </c:pt>
              </c:numCache>
            </c:numRef>
          </c:val>
          <c:extLst>
            <c:ext xmlns:c16="http://schemas.microsoft.com/office/drawing/2014/chart" uri="{C3380CC4-5D6E-409C-BE32-E72D297353CC}">
              <c16:uniqueId val="{00000001-F3BE-4A96-81E2-0C7E9AA8D1E6}"/>
            </c:ext>
          </c:extLst>
        </c:ser>
        <c:ser>
          <c:idx val="2"/>
          <c:order val="2"/>
          <c:tx>
            <c:strRef>
              <c:f>Sheet1!$D$1</c:f>
              <c:strCache>
                <c:ptCount val="1"/>
                <c:pt idx="0">
                  <c:v>I don’t know </c:v>
                </c:pt>
              </c:strCache>
            </c:strRef>
          </c:tx>
          <c:spPr>
            <a:solidFill>
              <a:schemeClr val="accent6"/>
            </a:solidFill>
            <a:ln>
              <a:noFill/>
            </a:ln>
            <a:effectLst/>
          </c:spPr>
          <c:invertIfNegative val="0"/>
          <c:cat>
            <c:strRef>
              <c:f>Sheet1!$A$2:$A$7</c:f>
              <c:strCache>
                <c:ptCount val="6"/>
                <c:pt idx="0">
                  <c:v>Female </c:v>
                </c:pt>
                <c:pt idx="1">
                  <c:v>Male </c:v>
                </c:pt>
                <c:pt idx="2">
                  <c:v>Other </c:v>
                </c:pt>
                <c:pt idx="3">
                  <c:v>Grade 9-10</c:v>
                </c:pt>
                <c:pt idx="4">
                  <c:v>Grade 11-12</c:v>
                </c:pt>
                <c:pt idx="5">
                  <c:v>Victory Lap </c:v>
                </c:pt>
              </c:strCache>
            </c:strRef>
          </c:cat>
          <c:val>
            <c:numRef>
              <c:f>Sheet1!$D$2:$D$7</c:f>
              <c:numCache>
                <c:formatCode>General</c:formatCode>
                <c:ptCount val="6"/>
                <c:pt idx="0">
                  <c:v>1.9</c:v>
                </c:pt>
                <c:pt idx="1">
                  <c:v>8.5</c:v>
                </c:pt>
                <c:pt idx="2">
                  <c:v>0</c:v>
                </c:pt>
                <c:pt idx="3">
                  <c:v>5</c:v>
                </c:pt>
                <c:pt idx="4">
                  <c:v>9.1</c:v>
                </c:pt>
              </c:numCache>
            </c:numRef>
          </c:val>
          <c:extLst>
            <c:ext xmlns:c16="http://schemas.microsoft.com/office/drawing/2014/chart" uri="{C3380CC4-5D6E-409C-BE32-E72D297353CC}">
              <c16:uniqueId val="{00000002-F3BE-4A96-81E2-0C7E9AA8D1E6}"/>
            </c:ext>
          </c:extLst>
        </c:ser>
        <c:dLbls>
          <c:showLegendKey val="0"/>
          <c:showVal val="0"/>
          <c:showCatName val="0"/>
          <c:showSerName val="0"/>
          <c:showPercent val="0"/>
          <c:showBubbleSize val="0"/>
        </c:dLbls>
        <c:gapWidth val="150"/>
        <c:overlap val="100"/>
        <c:axId val="199058416"/>
        <c:axId val="199064496"/>
      </c:barChart>
      <c:catAx>
        <c:axId val="19905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064496"/>
        <c:crosses val="autoZero"/>
        <c:auto val="1"/>
        <c:lblAlgn val="ctr"/>
        <c:lblOffset val="100"/>
        <c:noMultiLvlLbl val="0"/>
      </c:catAx>
      <c:valAx>
        <c:axId val="19906449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05841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Do</a:t>
            </a:r>
            <a:r>
              <a:rPr lang="en-CA" baseline="0" dirty="0"/>
              <a:t> you know the first warning sign of an unhealthy relationship?</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Answered Correct </c:v>
                </c:pt>
              </c:strCache>
            </c:strRef>
          </c:tx>
          <c:spPr>
            <a:solidFill>
              <a:schemeClr val="accent2"/>
            </a:solidFill>
            <a:ln>
              <a:noFill/>
            </a:ln>
            <a:effectLst/>
          </c:spPr>
          <c:invertIfNegative val="0"/>
          <c:cat>
            <c:strRef>
              <c:f>Sheet1!$A$2:$A$7</c:f>
              <c:strCache>
                <c:ptCount val="6"/>
                <c:pt idx="0">
                  <c:v>Female </c:v>
                </c:pt>
                <c:pt idx="1">
                  <c:v>Male </c:v>
                </c:pt>
                <c:pt idx="2">
                  <c:v>Other </c:v>
                </c:pt>
                <c:pt idx="3">
                  <c:v>Grade 9-10</c:v>
                </c:pt>
                <c:pt idx="4">
                  <c:v>Grade 11-12  </c:v>
                </c:pt>
                <c:pt idx="5">
                  <c:v>Victory Lap </c:v>
                </c:pt>
              </c:strCache>
            </c:strRef>
          </c:cat>
          <c:val>
            <c:numRef>
              <c:f>Sheet1!$B$2:$B$7</c:f>
              <c:numCache>
                <c:formatCode>General</c:formatCode>
                <c:ptCount val="6"/>
                <c:pt idx="0">
                  <c:v>30</c:v>
                </c:pt>
                <c:pt idx="1">
                  <c:v>25</c:v>
                </c:pt>
                <c:pt idx="2">
                  <c:v>33.33</c:v>
                </c:pt>
                <c:pt idx="3">
                  <c:v>25</c:v>
                </c:pt>
                <c:pt idx="4">
                  <c:v>30</c:v>
                </c:pt>
                <c:pt idx="5">
                  <c:v>50</c:v>
                </c:pt>
              </c:numCache>
            </c:numRef>
          </c:val>
          <c:extLst>
            <c:ext xmlns:c16="http://schemas.microsoft.com/office/drawing/2014/chart" uri="{C3380CC4-5D6E-409C-BE32-E72D297353CC}">
              <c16:uniqueId val="{00000000-9EAD-48F1-9CB2-52F9EF02D662}"/>
            </c:ext>
          </c:extLst>
        </c:ser>
        <c:ser>
          <c:idx val="1"/>
          <c:order val="1"/>
          <c:tx>
            <c:strRef>
              <c:f>Sheet1!$C$1</c:f>
              <c:strCache>
                <c:ptCount val="1"/>
                <c:pt idx="0">
                  <c:v>Answered incorrect </c:v>
                </c:pt>
              </c:strCache>
            </c:strRef>
          </c:tx>
          <c:spPr>
            <a:solidFill>
              <a:schemeClr val="accent4"/>
            </a:solidFill>
            <a:ln>
              <a:noFill/>
            </a:ln>
            <a:effectLst/>
          </c:spPr>
          <c:invertIfNegative val="0"/>
          <c:cat>
            <c:strRef>
              <c:f>Sheet1!$A$2:$A$7</c:f>
              <c:strCache>
                <c:ptCount val="6"/>
                <c:pt idx="0">
                  <c:v>Female </c:v>
                </c:pt>
                <c:pt idx="1">
                  <c:v>Male </c:v>
                </c:pt>
                <c:pt idx="2">
                  <c:v>Other </c:v>
                </c:pt>
                <c:pt idx="3">
                  <c:v>Grade 9-10</c:v>
                </c:pt>
                <c:pt idx="4">
                  <c:v>Grade 11-12  </c:v>
                </c:pt>
                <c:pt idx="5">
                  <c:v>Victory Lap </c:v>
                </c:pt>
              </c:strCache>
            </c:strRef>
          </c:cat>
          <c:val>
            <c:numRef>
              <c:f>Sheet1!$C$2:$C$7</c:f>
              <c:numCache>
                <c:formatCode>General</c:formatCode>
                <c:ptCount val="6"/>
                <c:pt idx="0">
                  <c:v>70</c:v>
                </c:pt>
                <c:pt idx="1">
                  <c:v>75</c:v>
                </c:pt>
                <c:pt idx="2">
                  <c:v>66.66</c:v>
                </c:pt>
                <c:pt idx="3">
                  <c:v>75</c:v>
                </c:pt>
                <c:pt idx="4">
                  <c:v>70</c:v>
                </c:pt>
                <c:pt idx="5">
                  <c:v>50</c:v>
                </c:pt>
              </c:numCache>
            </c:numRef>
          </c:val>
          <c:extLst>
            <c:ext xmlns:c16="http://schemas.microsoft.com/office/drawing/2014/chart" uri="{C3380CC4-5D6E-409C-BE32-E72D297353CC}">
              <c16:uniqueId val="{00000001-9EAD-48F1-9CB2-52F9EF02D662}"/>
            </c:ext>
          </c:extLst>
        </c:ser>
        <c:dLbls>
          <c:showLegendKey val="0"/>
          <c:showVal val="0"/>
          <c:showCatName val="0"/>
          <c:showSerName val="0"/>
          <c:showPercent val="0"/>
          <c:showBubbleSize val="0"/>
        </c:dLbls>
        <c:gapWidth val="150"/>
        <c:overlap val="100"/>
        <c:axId val="248702256"/>
        <c:axId val="250541680"/>
      </c:barChart>
      <c:catAx>
        <c:axId val="248702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0541680"/>
        <c:crosses val="autoZero"/>
        <c:auto val="1"/>
        <c:lblAlgn val="ctr"/>
        <c:lblOffset val="100"/>
        <c:noMultiLvlLbl val="0"/>
      </c:catAx>
      <c:valAx>
        <c:axId val="2505416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870225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Do</a:t>
            </a:r>
            <a:r>
              <a:rPr lang="en-CA" baseline="0" dirty="0"/>
              <a:t> you know the qualities of an unhealthy relationship?</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Answered Correct</c:v>
                </c:pt>
              </c:strCache>
            </c:strRef>
          </c:tx>
          <c:spPr>
            <a:solidFill>
              <a:schemeClr val="accent2"/>
            </a:solidFill>
            <a:ln>
              <a:noFill/>
            </a:ln>
            <a:effectLst/>
          </c:spPr>
          <c:invertIfNegative val="0"/>
          <c:cat>
            <c:strRef>
              <c:f>Sheet1!$A$2:$A$7</c:f>
              <c:strCache>
                <c:ptCount val="6"/>
                <c:pt idx="0">
                  <c:v>Female</c:v>
                </c:pt>
                <c:pt idx="1">
                  <c:v>Male </c:v>
                </c:pt>
                <c:pt idx="2">
                  <c:v>Other</c:v>
                </c:pt>
                <c:pt idx="3">
                  <c:v>Grade 9-10</c:v>
                </c:pt>
                <c:pt idx="4">
                  <c:v>Grade 11-12</c:v>
                </c:pt>
                <c:pt idx="5">
                  <c:v>Victory Lap </c:v>
                </c:pt>
              </c:strCache>
            </c:strRef>
          </c:cat>
          <c:val>
            <c:numRef>
              <c:f>Sheet1!$B$2:$B$7</c:f>
              <c:numCache>
                <c:formatCode>General</c:formatCode>
                <c:ptCount val="6"/>
                <c:pt idx="0">
                  <c:v>81</c:v>
                </c:pt>
                <c:pt idx="1">
                  <c:v>83</c:v>
                </c:pt>
                <c:pt idx="2">
                  <c:v>100</c:v>
                </c:pt>
                <c:pt idx="3">
                  <c:v>75</c:v>
                </c:pt>
                <c:pt idx="4">
                  <c:v>90</c:v>
                </c:pt>
                <c:pt idx="5">
                  <c:v>75</c:v>
                </c:pt>
              </c:numCache>
            </c:numRef>
          </c:val>
          <c:extLst>
            <c:ext xmlns:c16="http://schemas.microsoft.com/office/drawing/2014/chart" uri="{C3380CC4-5D6E-409C-BE32-E72D297353CC}">
              <c16:uniqueId val="{00000000-FF8E-41E9-96CE-A64422E15644}"/>
            </c:ext>
          </c:extLst>
        </c:ser>
        <c:ser>
          <c:idx val="1"/>
          <c:order val="1"/>
          <c:tx>
            <c:strRef>
              <c:f>Sheet1!$C$1</c:f>
              <c:strCache>
                <c:ptCount val="1"/>
                <c:pt idx="0">
                  <c:v>Answered Incorrect </c:v>
                </c:pt>
              </c:strCache>
            </c:strRef>
          </c:tx>
          <c:spPr>
            <a:solidFill>
              <a:schemeClr val="accent4"/>
            </a:solidFill>
            <a:ln>
              <a:noFill/>
            </a:ln>
            <a:effectLst/>
          </c:spPr>
          <c:invertIfNegative val="0"/>
          <c:cat>
            <c:strRef>
              <c:f>Sheet1!$A$2:$A$7</c:f>
              <c:strCache>
                <c:ptCount val="6"/>
                <c:pt idx="0">
                  <c:v>Female</c:v>
                </c:pt>
                <c:pt idx="1">
                  <c:v>Male </c:v>
                </c:pt>
                <c:pt idx="2">
                  <c:v>Other</c:v>
                </c:pt>
                <c:pt idx="3">
                  <c:v>Grade 9-10</c:v>
                </c:pt>
                <c:pt idx="4">
                  <c:v>Grade 11-12</c:v>
                </c:pt>
                <c:pt idx="5">
                  <c:v>Victory Lap </c:v>
                </c:pt>
              </c:strCache>
            </c:strRef>
          </c:cat>
          <c:val>
            <c:numRef>
              <c:f>Sheet1!$C$2:$C$7</c:f>
              <c:numCache>
                <c:formatCode>General</c:formatCode>
                <c:ptCount val="6"/>
                <c:pt idx="0">
                  <c:v>19</c:v>
                </c:pt>
                <c:pt idx="1">
                  <c:v>17</c:v>
                </c:pt>
                <c:pt idx="2">
                  <c:v>0</c:v>
                </c:pt>
                <c:pt idx="3">
                  <c:v>25</c:v>
                </c:pt>
                <c:pt idx="4">
                  <c:v>10</c:v>
                </c:pt>
                <c:pt idx="5">
                  <c:v>25</c:v>
                </c:pt>
              </c:numCache>
            </c:numRef>
          </c:val>
          <c:extLst>
            <c:ext xmlns:c16="http://schemas.microsoft.com/office/drawing/2014/chart" uri="{C3380CC4-5D6E-409C-BE32-E72D297353CC}">
              <c16:uniqueId val="{00000001-FF8E-41E9-96CE-A64422E15644}"/>
            </c:ext>
          </c:extLst>
        </c:ser>
        <c:dLbls>
          <c:showLegendKey val="0"/>
          <c:showVal val="0"/>
          <c:showCatName val="0"/>
          <c:showSerName val="0"/>
          <c:showPercent val="0"/>
          <c:showBubbleSize val="0"/>
        </c:dLbls>
        <c:gapWidth val="150"/>
        <c:overlap val="100"/>
        <c:axId val="199062576"/>
        <c:axId val="250542960"/>
      </c:barChart>
      <c:catAx>
        <c:axId val="19906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0542960"/>
        <c:crosses val="autoZero"/>
        <c:auto val="1"/>
        <c:lblAlgn val="ctr"/>
        <c:lblOffset val="100"/>
        <c:noMultiLvlLbl val="0"/>
      </c:catAx>
      <c:valAx>
        <c:axId val="25054296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0625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Do</a:t>
            </a:r>
            <a:r>
              <a:rPr lang="en-CA" baseline="0" dirty="0"/>
              <a:t> you know why someone might stay in an unhealthy relationship?</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Answer Correct </c:v>
                </c:pt>
              </c:strCache>
            </c:strRef>
          </c:tx>
          <c:spPr>
            <a:solidFill>
              <a:schemeClr val="accent2"/>
            </a:solidFill>
            <a:ln>
              <a:noFill/>
            </a:ln>
            <a:effectLst/>
          </c:spPr>
          <c:invertIfNegative val="0"/>
          <c:cat>
            <c:strRef>
              <c:f>Sheet1!$A$2:$A$7</c:f>
              <c:strCache>
                <c:ptCount val="6"/>
                <c:pt idx="0">
                  <c:v>Female</c:v>
                </c:pt>
                <c:pt idx="1">
                  <c:v>Male </c:v>
                </c:pt>
                <c:pt idx="2">
                  <c:v>Other </c:v>
                </c:pt>
                <c:pt idx="3">
                  <c:v>Grade 9-10</c:v>
                </c:pt>
                <c:pt idx="4">
                  <c:v>Grade 11-12</c:v>
                </c:pt>
                <c:pt idx="5">
                  <c:v>Victory Lap </c:v>
                </c:pt>
              </c:strCache>
            </c:strRef>
          </c:cat>
          <c:val>
            <c:numRef>
              <c:f>Sheet1!$B$2:$B$7</c:f>
              <c:numCache>
                <c:formatCode>General</c:formatCode>
                <c:ptCount val="6"/>
                <c:pt idx="0">
                  <c:v>88.7</c:v>
                </c:pt>
                <c:pt idx="1">
                  <c:v>83.3</c:v>
                </c:pt>
                <c:pt idx="2">
                  <c:v>66.66</c:v>
                </c:pt>
                <c:pt idx="3">
                  <c:v>79</c:v>
                </c:pt>
                <c:pt idx="4">
                  <c:v>96</c:v>
                </c:pt>
                <c:pt idx="5">
                  <c:v>100</c:v>
                </c:pt>
              </c:numCache>
            </c:numRef>
          </c:val>
          <c:extLst>
            <c:ext xmlns:c16="http://schemas.microsoft.com/office/drawing/2014/chart" uri="{C3380CC4-5D6E-409C-BE32-E72D297353CC}">
              <c16:uniqueId val="{00000000-82EE-48D6-9D3C-1639F1F08E7B}"/>
            </c:ext>
          </c:extLst>
        </c:ser>
        <c:ser>
          <c:idx val="1"/>
          <c:order val="1"/>
          <c:tx>
            <c:strRef>
              <c:f>Sheet1!$C$1</c:f>
              <c:strCache>
                <c:ptCount val="1"/>
                <c:pt idx="0">
                  <c:v>Answered Incorrect </c:v>
                </c:pt>
              </c:strCache>
            </c:strRef>
          </c:tx>
          <c:spPr>
            <a:solidFill>
              <a:schemeClr val="accent4"/>
            </a:solidFill>
            <a:ln>
              <a:noFill/>
            </a:ln>
            <a:effectLst/>
          </c:spPr>
          <c:invertIfNegative val="0"/>
          <c:cat>
            <c:strRef>
              <c:f>Sheet1!$A$2:$A$7</c:f>
              <c:strCache>
                <c:ptCount val="6"/>
                <c:pt idx="0">
                  <c:v>Female</c:v>
                </c:pt>
                <c:pt idx="1">
                  <c:v>Male </c:v>
                </c:pt>
                <c:pt idx="2">
                  <c:v>Other </c:v>
                </c:pt>
                <c:pt idx="3">
                  <c:v>Grade 9-10</c:v>
                </c:pt>
                <c:pt idx="4">
                  <c:v>Grade 11-12</c:v>
                </c:pt>
                <c:pt idx="5">
                  <c:v>Victory Lap </c:v>
                </c:pt>
              </c:strCache>
            </c:strRef>
          </c:cat>
          <c:val>
            <c:numRef>
              <c:f>Sheet1!$C$2:$C$7</c:f>
              <c:numCache>
                <c:formatCode>General</c:formatCode>
                <c:ptCount val="6"/>
                <c:pt idx="0">
                  <c:v>11.3</c:v>
                </c:pt>
                <c:pt idx="1">
                  <c:v>16.7</c:v>
                </c:pt>
                <c:pt idx="2">
                  <c:v>33.33</c:v>
                </c:pt>
                <c:pt idx="3">
                  <c:v>21</c:v>
                </c:pt>
                <c:pt idx="4">
                  <c:v>4</c:v>
                </c:pt>
              </c:numCache>
            </c:numRef>
          </c:val>
          <c:extLst>
            <c:ext xmlns:c16="http://schemas.microsoft.com/office/drawing/2014/chart" uri="{C3380CC4-5D6E-409C-BE32-E72D297353CC}">
              <c16:uniqueId val="{00000001-82EE-48D6-9D3C-1639F1F08E7B}"/>
            </c:ext>
          </c:extLst>
        </c:ser>
        <c:dLbls>
          <c:showLegendKey val="0"/>
          <c:showVal val="0"/>
          <c:showCatName val="0"/>
          <c:showSerName val="0"/>
          <c:showPercent val="0"/>
          <c:showBubbleSize val="0"/>
        </c:dLbls>
        <c:gapWidth val="150"/>
        <c:overlap val="100"/>
        <c:axId val="462016120"/>
        <c:axId val="462020280"/>
      </c:barChart>
      <c:catAx>
        <c:axId val="462016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2020280"/>
        <c:crosses val="autoZero"/>
        <c:auto val="1"/>
        <c:lblAlgn val="ctr"/>
        <c:lblOffset val="100"/>
        <c:noMultiLvlLbl val="0"/>
      </c:catAx>
      <c:valAx>
        <c:axId val="4620202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201612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dirty="0"/>
              <a:t>Do</a:t>
            </a:r>
            <a:r>
              <a:rPr lang="en-CA" baseline="0" dirty="0"/>
              <a:t> you know the circumstances under which unhealthy relationships exist? </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Answered Correct </c:v>
                </c:pt>
              </c:strCache>
            </c:strRef>
          </c:tx>
          <c:spPr>
            <a:solidFill>
              <a:schemeClr val="accent2"/>
            </a:solidFill>
            <a:ln>
              <a:noFill/>
            </a:ln>
            <a:effectLst/>
          </c:spPr>
          <c:invertIfNegative val="0"/>
          <c:cat>
            <c:strRef>
              <c:f>Sheet1!$A$2:$A$7</c:f>
              <c:strCache>
                <c:ptCount val="6"/>
                <c:pt idx="0">
                  <c:v>Female </c:v>
                </c:pt>
                <c:pt idx="1">
                  <c:v>Male </c:v>
                </c:pt>
                <c:pt idx="2">
                  <c:v>Other </c:v>
                </c:pt>
                <c:pt idx="3">
                  <c:v>Grade 9-10</c:v>
                </c:pt>
                <c:pt idx="4">
                  <c:v>Grade 11-12</c:v>
                </c:pt>
                <c:pt idx="5">
                  <c:v>Victory Lap </c:v>
                </c:pt>
              </c:strCache>
            </c:strRef>
          </c:cat>
          <c:val>
            <c:numRef>
              <c:f>Sheet1!$B$2:$B$7</c:f>
              <c:numCache>
                <c:formatCode>General</c:formatCode>
                <c:ptCount val="6"/>
                <c:pt idx="0">
                  <c:v>83</c:v>
                </c:pt>
                <c:pt idx="1">
                  <c:v>75</c:v>
                </c:pt>
                <c:pt idx="2">
                  <c:v>100</c:v>
                </c:pt>
                <c:pt idx="3">
                  <c:v>88</c:v>
                </c:pt>
                <c:pt idx="4">
                  <c:v>72</c:v>
                </c:pt>
                <c:pt idx="5">
                  <c:v>75</c:v>
                </c:pt>
              </c:numCache>
            </c:numRef>
          </c:val>
          <c:extLst>
            <c:ext xmlns:c16="http://schemas.microsoft.com/office/drawing/2014/chart" uri="{C3380CC4-5D6E-409C-BE32-E72D297353CC}">
              <c16:uniqueId val="{00000000-340F-4073-8CD6-4A971A0534E8}"/>
            </c:ext>
          </c:extLst>
        </c:ser>
        <c:ser>
          <c:idx val="1"/>
          <c:order val="1"/>
          <c:tx>
            <c:strRef>
              <c:f>Sheet1!$C$1</c:f>
              <c:strCache>
                <c:ptCount val="1"/>
                <c:pt idx="0">
                  <c:v>Answered Incorrect </c:v>
                </c:pt>
              </c:strCache>
            </c:strRef>
          </c:tx>
          <c:spPr>
            <a:solidFill>
              <a:schemeClr val="accent4"/>
            </a:solidFill>
            <a:ln>
              <a:noFill/>
            </a:ln>
            <a:effectLst/>
          </c:spPr>
          <c:invertIfNegative val="0"/>
          <c:cat>
            <c:strRef>
              <c:f>Sheet1!$A$2:$A$7</c:f>
              <c:strCache>
                <c:ptCount val="6"/>
                <c:pt idx="0">
                  <c:v>Female </c:v>
                </c:pt>
                <c:pt idx="1">
                  <c:v>Male </c:v>
                </c:pt>
                <c:pt idx="2">
                  <c:v>Other </c:v>
                </c:pt>
                <c:pt idx="3">
                  <c:v>Grade 9-10</c:v>
                </c:pt>
                <c:pt idx="4">
                  <c:v>Grade 11-12</c:v>
                </c:pt>
                <c:pt idx="5">
                  <c:v>Victory Lap </c:v>
                </c:pt>
              </c:strCache>
            </c:strRef>
          </c:cat>
          <c:val>
            <c:numRef>
              <c:f>Sheet1!$C$2:$C$7</c:f>
              <c:numCache>
                <c:formatCode>General</c:formatCode>
                <c:ptCount val="6"/>
                <c:pt idx="0">
                  <c:v>17</c:v>
                </c:pt>
                <c:pt idx="1">
                  <c:v>25</c:v>
                </c:pt>
                <c:pt idx="2">
                  <c:v>0</c:v>
                </c:pt>
                <c:pt idx="3">
                  <c:v>12</c:v>
                </c:pt>
                <c:pt idx="4">
                  <c:v>28</c:v>
                </c:pt>
                <c:pt idx="5">
                  <c:v>25</c:v>
                </c:pt>
              </c:numCache>
            </c:numRef>
          </c:val>
          <c:extLst>
            <c:ext xmlns:c16="http://schemas.microsoft.com/office/drawing/2014/chart" uri="{C3380CC4-5D6E-409C-BE32-E72D297353CC}">
              <c16:uniqueId val="{00000001-340F-4073-8CD6-4A971A0534E8}"/>
            </c:ext>
          </c:extLst>
        </c:ser>
        <c:dLbls>
          <c:showLegendKey val="0"/>
          <c:showVal val="0"/>
          <c:showCatName val="0"/>
          <c:showSerName val="0"/>
          <c:showPercent val="0"/>
          <c:showBubbleSize val="0"/>
        </c:dLbls>
        <c:gapWidth val="150"/>
        <c:overlap val="100"/>
        <c:axId val="462009080"/>
        <c:axId val="462013880"/>
      </c:barChart>
      <c:catAx>
        <c:axId val="462009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2013880"/>
        <c:crosses val="autoZero"/>
        <c:auto val="1"/>
        <c:lblAlgn val="ctr"/>
        <c:lblOffset val="100"/>
        <c:noMultiLvlLbl val="0"/>
      </c:catAx>
      <c:valAx>
        <c:axId val="462013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20090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96AE3D-2A97-4F6D-83CB-166D16447CFD}" type="datetimeFigureOut">
              <a:rPr lang="en-CA" smtClean="0"/>
              <a:t>2020-01-23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342962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96AE3D-2A97-4F6D-83CB-166D16447CFD}" type="datetimeFigureOut">
              <a:rPr lang="en-CA" smtClean="0"/>
              <a:t>2020-01-23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18997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96AE3D-2A97-4F6D-83CB-166D16447CFD}" type="datetimeFigureOut">
              <a:rPr lang="en-CA" smtClean="0"/>
              <a:t>2020-01-23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340253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96AE3D-2A97-4F6D-83CB-166D16447CFD}" type="datetimeFigureOut">
              <a:rPr lang="en-CA" smtClean="0"/>
              <a:t>2020-01-23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264836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96AE3D-2A97-4F6D-83CB-166D16447CFD}" type="datetimeFigureOut">
              <a:rPr lang="en-CA" smtClean="0"/>
              <a:t>2020-01-23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428712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96AE3D-2A97-4F6D-83CB-166D16447CFD}" type="datetimeFigureOut">
              <a:rPr lang="en-CA" smtClean="0"/>
              <a:t>2020-01-23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4739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96AE3D-2A97-4F6D-83CB-166D16447CFD}" type="datetimeFigureOut">
              <a:rPr lang="en-CA" smtClean="0"/>
              <a:t>2020-01-23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49969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96AE3D-2A97-4F6D-83CB-166D16447CFD}" type="datetimeFigureOut">
              <a:rPr lang="en-CA" smtClean="0"/>
              <a:t>2020-01-23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253778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96AE3D-2A97-4F6D-83CB-166D16447CFD}" type="datetimeFigureOut">
              <a:rPr lang="en-CA" smtClean="0"/>
              <a:t>2020-01-23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3656380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96AE3D-2A97-4F6D-83CB-166D16447CFD}" type="datetimeFigureOut">
              <a:rPr lang="en-CA" smtClean="0"/>
              <a:t>2020-01-23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1098444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96AE3D-2A97-4F6D-83CB-166D16447CFD}" type="datetimeFigureOut">
              <a:rPr lang="en-CA" smtClean="0"/>
              <a:t>2020-01-23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CA1A69E-EC03-41D1-A7A7-92F00CD7B313}" type="slidenum">
              <a:rPr lang="en-CA" smtClean="0"/>
              <a:t>‹#›</a:t>
            </a:fld>
            <a:endParaRPr lang="en-CA"/>
          </a:p>
        </p:txBody>
      </p:sp>
    </p:spTree>
    <p:extLst>
      <p:ext uri="{BB962C8B-B14F-4D97-AF65-F5344CB8AC3E}">
        <p14:creationId xmlns:p14="http://schemas.microsoft.com/office/powerpoint/2010/main" val="361451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6">
                <a:lumMod val="20000"/>
                <a:lumOff val="80000"/>
              </a:schemeClr>
            </a:gs>
            <a:gs pos="33000">
              <a:schemeClr val="accent6">
                <a:lumMod val="40000"/>
                <a:lumOff val="60000"/>
              </a:schemeClr>
            </a:gs>
            <a:gs pos="52000">
              <a:schemeClr val="accent6">
                <a:lumMod val="60000"/>
                <a:lumOff val="40000"/>
              </a:schemeClr>
            </a:gs>
            <a:gs pos="79000">
              <a:schemeClr val="accent6">
                <a:lumMod val="75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6AE3D-2A97-4F6D-83CB-166D16447CFD}" type="datetimeFigureOut">
              <a:rPr lang="en-CA" smtClean="0"/>
              <a:t>2020-01-23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1A69E-EC03-41D1-A7A7-92F00CD7B313}" type="slidenum">
              <a:rPr lang="en-CA" smtClean="0"/>
              <a:t>‹#›</a:t>
            </a:fld>
            <a:endParaRPr lang="en-CA"/>
          </a:p>
        </p:txBody>
      </p:sp>
    </p:spTree>
    <p:extLst>
      <p:ext uri="{BB962C8B-B14F-4D97-AF65-F5344CB8AC3E}">
        <p14:creationId xmlns:p14="http://schemas.microsoft.com/office/powerpoint/2010/main" val="1623989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078AC7-B92F-4DFB-804A-C64159D3911A}"/>
              </a:ext>
            </a:extLst>
          </p:cNvPr>
          <p:cNvSpPr/>
          <p:nvPr/>
        </p:nvSpPr>
        <p:spPr>
          <a:xfrm>
            <a:off x="1819421" y="2136338"/>
            <a:ext cx="8553157" cy="2585323"/>
          </a:xfrm>
          <a:prstGeom prst="rect">
            <a:avLst/>
          </a:prstGeom>
          <a:noFill/>
        </p:spPr>
        <p:txBody>
          <a:bodyPr wrap="square" lIns="91440" tIns="45720" rIns="91440" bIns="45720">
            <a:spAutoFit/>
          </a:bodyPr>
          <a:lstStyle/>
          <a:p>
            <a:pPr algn="ctr"/>
            <a:r>
              <a:rPr lang="en-CA"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Does Grey Highlands know the Warning Signs of Unhealthy Relationships?</a:t>
            </a:r>
          </a:p>
        </p:txBody>
      </p:sp>
      <p:sp>
        <p:nvSpPr>
          <p:cNvPr id="2" name="TextBox 1">
            <a:extLst>
              <a:ext uri="{FF2B5EF4-FFF2-40B4-BE49-F238E27FC236}">
                <a16:creationId xmlns:a16="http://schemas.microsoft.com/office/drawing/2014/main" id="{01F60E66-BC9D-45FF-8189-899BBDF7A563}"/>
              </a:ext>
            </a:extLst>
          </p:cNvPr>
          <p:cNvSpPr txBox="1"/>
          <p:nvPr/>
        </p:nvSpPr>
        <p:spPr>
          <a:xfrm>
            <a:off x="8597900" y="601980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chemeClr val="bg1"/>
                </a:solidFill>
                <a:cs typeface="Calibri"/>
              </a:rPr>
              <a:t>Johanna, Ella, Emma</a:t>
            </a:r>
          </a:p>
        </p:txBody>
      </p:sp>
    </p:spTree>
    <p:extLst>
      <p:ext uri="{BB962C8B-B14F-4D97-AF65-F5344CB8AC3E}">
        <p14:creationId xmlns:p14="http://schemas.microsoft.com/office/powerpoint/2010/main" val="1198049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1E165593-C8FC-4D89-86F8-04679483BA1E}"/>
              </a:ext>
            </a:extLst>
          </p:cNvPr>
          <p:cNvGraphicFramePr/>
          <p:nvPr>
            <p:extLst>
              <p:ext uri="{D42A27DB-BD31-4B8C-83A1-F6EECF244321}">
                <p14:modId xmlns:p14="http://schemas.microsoft.com/office/powerpoint/2010/main" val="4103132706"/>
              </p:ext>
            </p:extLst>
          </p:nvPr>
        </p:nvGraphicFramePr>
        <p:xfrm>
          <a:off x="1891323"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4570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24ABED0A-C33F-4A95-BB8A-BF7E57A9DA20}"/>
              </a:ext>
            </a:extLst>
          </p:cNvPr>
          <p:cNvGraphicFramePr/>
          <p:nvPr>
            <p:extLst>
              <p:ext uri="{D42A27DB-BD31-4B8C-83A1-F6EECF244321}">
                <p14:modId xmlns:p14="http://schemas.microsoft.com/office/powerpoint/2010/main" val="3556762242"/>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2427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DE2B832-ED06-45BF-A124-EE95D08E8811}"/>
              </a:ext>
            </a:extLst>
          </p:cNvPr>
          <p:cNvGraphicFramePr/>
          <p:nvPr>
            <p:extLst>
              <p:ext uri="{D42A27DB-BD31-4B8C-83A1-F6EECF244321}">
                <p14:modId xmlns:p14="http://schemas.microsoft.com/office/powerpoint/2010/main" val="4641637"/>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700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CA136D8D-4803-49C2-A89B-4CD2BF76716B}"/>
              </a:ext>
            </a:extLst>
          </p:cNvPr>
          <p:cNvGraphicFramePr/>
          <p:nvPr>
            <p:extLst>
              <p:ext uri="{D42A27DB-BD31-4B8C-83A1-F6EECF244321}">
                <p14:modId xmlns:p14="http://schemas.microsoft.com/office/powerpoint/2010/main" val="3578780012"/>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748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856E5-7975-4033-8DF2-B86DFF65A42F}"/>
              </a:ext>
            </a:extLst>
          </p:cNvPr>
          <p:cNvSpPr>
            <a:spLocks noGrp="1"/>
          </p:cNvSpPr>
          <p:nvPr>
            <p:ph type="title"/>
          </p:nvPr>
        </p:nvSpPr>
        <p:spPr/>
        <p:txBody>
          <a:bodyPr/>
          <a:lstStyle/>
          <a:p>
            <a:pPr algn="ctr"/>
            <a:r>
              <a:rPr lang="en-US" b="1" dirty="0">
                <a:cs typeface="Calibri Light"/>
              </a:rPr>
              <a:t>Our Results</a:t>
            </a:r>
          </a:p>
        </p:txBody>
      </p:sp>
      <p:sp>
        <p:nvSpPr>
          <p:cNvPr id="3" name="Content Placeholder 2">
            <a:extLst>
              <a:ext uri="{FF2B5EF4-FFF2-40B4-BE49-F238E27FC236}">
                <a16:creationId xmlns:a16="http://schemas.microsoft.com/office/drawing/2014/main" id="{6AB87097-8D42-495F-AEF9-84D31167E8AE}"/>
              </a:ext>
            </a:extLst>
          </p:cNvPr>
          <p:cNvSpPr>
            <a:spLocks noGrp="1"/>
          </p:cNvSpPr>
          <p:nvPr>
            <p:ph idx="1"/>
          </p:nvPr>
        </p:nvSpPr>
        <p:spPr>
          <a:xfrm>
            <a:off x="838200" y="1825625"/>
            <a:ext cx="10515600" cy="4605338"/>
          </a:xfrm>
        </p:spPr>
        <p:txBody>
          <a:bodyPr vert="horz" lIns="91440" tIns="45720" rIns="91440" bIns="45720" rtlCol="0" anchor="t">
            <a:noAutofit/>
          </a:bodyPr>
          <a:lstStyle/>
          <a:p>
            <a:pPr marL="457200" indent="-457200"/>
            <a:r>
              <a:rPr lang="en-US" sz="3200" dirty="0">
                <a:cs typeface="Calibri"/>
              </a:rPr>
              <a:t>More females who have been in romantic relationships have had an unhealthy relationships experience than males; more romantic relationships are unhealthy for the females. </a:t>
            </a:r>
            <a:endParaRPr lang="en-US" sz="3200">
              <a:cs typeface="Calibri" panose="020F0502020204030204"/>
            </a:endParaRPr>
          </a:p>
          <a:p>
            <a:pPr marL="457200" indent="-457200">
              <a:buFont typeface="Arial"/>
            </a:pPr>
            <a:r>
              <a:rPr lang="en-US" sz="3200" dirty="0">
                <a:cs typeface="Calibri"/>
              </a:rPr>
              <a:t>Between grade 11-12 and victory lap, the number of people who have experienced unhealthy relationships increases with age. However more 9-10's commented that they had experienced an increased amount of unhealthy relationship; the number of unhealthy relationships are increasing . </a:t>
            </a:r>
          </a:p>
          <a:p>
            <a:endParaRPr lang="en-US" dirty="0">
              <a:cs typeface="Calibri"/>
            </a:endParaRPr>
          </a:p>
        </p:txBody>
      </p:sp>
    </p:spTree>
    <p:extLst>
      <p:ext uri="{BB962C8B-B14F-4D97-AF65-F5344CB8AC3E}">
        <p14:creationId xmlns:p14="http://schemas.microsoft.com/office/powerpoint/2010/main" val="443357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E7AC24-437E-40B9-9F74-56B2D51E0759}"/>
              </a:ext>
            </a:extLst>
          </p:cNvPr>
          <p:cNvSpPr>
            <a:spLocks noGrp="1"/>
          </p:cNvSpPr>
          <p:nvPr>
            <p:ph idx="1"/>
          </p:nvPr>
        </p:nvSpPr>
        <p:spPr>
          <a:xfrm>
            <a:off x="838200" y="301625"/>
            <a:ext cx="10515600" cy="6103938"/>
          </a:xfrm>
        </p:spPr>
        <p:txBody>
          <a:bodyPr vert="horz" lIns="91440" tIns="45720" rIns="91440" bIns="45720" rtlCol="0" anchor="t">
            <a:noAutofit/>
          </a:bodyPr>
          <a:lstStyle/>
          <a:p>
            <a:pPr marL="457200" indent="-457200"/>
            <a:r>
              <a:rPr lang="en-US" sz="3200" dirty="0">
                <a:cs typeface="Calibri"/>
              </a:rPr>
              <a:t>More females have ended what they thought was an unhealthy relationship than males. Therefore females act on getting  out of an unhealthy relationship more than males do. </a:t>
            </a:r>
          </a:p>
          <a:p>
            <a:pPr marL="457200" indent="-457200"/>
            <a:r>
              <a:rPr lang="en-US" sz="3200" dirty="0">
                <a:cs typeface="Calibri"/>
              </a:rPr>
              <a:t>Majority of participants did not know what the warning signs of unhealthy relationships, but majority could identify the stereotypical qualities of an unhealthy relationship. </a:t>
            </a:r>
            <a:endParaRPr lang="en-US" sz="3200">
              <a:cs typeface="Calibri" panose="020F0502020204030204"/>
            </a:endParaRPr>
          </a:p>
          <a:p>
            <a:pPr marL="457200" indent="-457200"/>
            <a:r>
              <a:rPr lang="en-US" sz="3200" dirty="0">
                <a:cs typeface="Calibri"/>
              </a:rPr>
              <a:t>Majority of people knew why someone might stay in an unhealthy relationship and the circumstances under which unhealthy relationships exist. </a:t>
            </a:r>
          </a:p>
          <a:p>
            <a:pPr marL="457200" indent="-457200"/>
            <a:r>
              <a:rPr lang="en-US" sz="3200" dirty="0">
                <a:cs typeface="Calibri"/>
              </a:rPr>
              <a:t>A slim majority of people could identify the proper steps to ending an unhealthy relationship. There was no difference between females and males </a:t>
            </a:r>
          </a:p>
          <a:p>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2577970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32233-90D9-41E3-A5B4-F1C4F11CA494}"/>
              </a:ext>
            </a:extLst>
          </p:cNvPr>
          <p:cNvSpPr>
            <a:spLocks noGrp="1"/>
          </p:cNvSpPr>
          <p:nvPr>
            <p:ph type="title"/>
          </p:nvPr>
        </p:nvSpPr>
        <p:spPr/>
        <p:txBody>
          <a:bodyPr/>
          <a:lstStyle/>
          <a:p>
            <a:pPr algn="ctr"/>
            <a:r>
              <a:rPr lang="en-US" b="1" dirty="0">
                <a:cs typeface="Calibri Light"/>
              </a:rPr>
              <a:t>Conclusion</a:t>
            </a:r>
            <a:r>
              <a:rPr lang="en-US" dirty="0">
                <a:cs typeface="Calibri Light"/>
              </a:rPr>
              <a:t> </a:t>
            </a:r>
          </a:p>
        </p:txBody>
      </p:sp>
      <p:sp>
        <p:nvSpPr>
          <p:cNvPr id="3" name="Content Placeholder 2">
            <a:extLst>
              <a:ext uri="{FF2B5EF4-FFF2-40B4-BE49-F238E27FC236}">
                <a16:creationId xmlns:a16="http://schemas.microsoft.com/office/drawing/2014/main" id="{51656442-EC55-457F-809F-119FADC834DF}"/>
              </a:ext>
            </a:extLst>
          </p:cNvPr>
          <p:cNvSpPr>
            <a:spLocks noGrp="1"/>
          </p:cNvSpPr>
          <p:nvPr>
            <p:ph idx="1"/>
          </p:nvPr>
        </p:nvSpPr>
        <p:spPr/>
        <p:txBody>
          <a:bodyPr vert="horz" lIns="91440" tIns="45720" rIns="91440" bIns="45720" rtlCol="0" anchor="t">
            <a:normAutofit/>
          </a:bodyPr>
          <a:lstStyle/>
          <a:p>
            <a:r>
              <a:rPr lang="en-US" sz="3200" dirty="0">
                <a:cs typeface="Calibri"/>
              </a:rPr>
              <a:t>Our hypothesis was somewhat correct. More females had experienced more unhealthy relationships than males, and experiences of unhealthy relationships did increase with age.</a:t>
            </a:r>
          </a:p>
          <a:p>
            <a:r>
              <a:rPr lang="en-US" sz="3200" dirty="0">
                <a:cs typeface="Calibri"/>
              </a:rPr>
              <a:t>However, a majority of males had experienced an unhealthy relationship in their life, and there was a significant rise in grade 9's and 10's who have experienced unhealthy relationships. </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83016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7C56-468D-48BA-992D-CB4898B76E44}"/>
              </a:ext>
            </a:extLst>
          </p:cNvPr>
          <p:cNvSpPr>
            <a:spLocks noGrp="1"/>
          </p:cNvSpPr>
          <p:nvPr>
            <p:ph type="title"/>
          </p:nvPr>
        </p:nvSpPr>
        <p:spPr/>
        <p:txBody>
          <a:bodyPr/>
          <a:lstStyle/>
          <a:p>
            <a:pPr algn="ctr"/>
            <a:r>
              <a:rPr lang="en-US" b="1" dirty="0">
                <a:cs typeface="Calibri Light"/>
              </a:rPr>
              <a:t>Purpose </a:t>
            </a:r>
          </a:p>
        </p:txBody>
      </p:sp>
      <p:sp>
        <p:nvSpPr>
          <p:cNvPr id="3" name="Content Placeholder 2">
            <a:extLst>
              <a:ext uri="{FF2B5EF4-FFF2-40B4-BE49-F238E27FC236}">
                <a16:creationId xmlns:a16="http://schemas.microsoft.com/office/drawing/2014/main" id="{7CA56A8D-C734-4906-9999-B510A012799E}"/>
              </a:ext>
            </a:extLst>
          </p:cNvPr>
          <p:cNvSpPr>
            <a:spLocks noGrp="1"/>
          </p:cNvSpPr>
          <p:nvPr>
            <p:ph idx="1"/>
          </p:nvPr>
        </p:nvSpPr>
        <p:spPr/>
        <p:txBody>
          <a:bodyPr vert="horz" lIns="91440" tIns="45720" rIns="91440" bIns="45720" rtlCol="0" anchor="t">
            <a:normAutofit/>
          </a:bodyPr>
          <a:lstStyle/>
          <a:p>
            <a:pPr marL="0" indent="0">
              <a:buNone/>
            </a:pPr>
            <a:r>
              <a:rPr lang="en-US" sz="3200" dirty="0">
                <a:cs typeface="Calibri" panose="020F0502020204030204"/>
              </a:rPr>
              <a:t>The purpose of our survey is to understand the demographics behind  unhealthy relationships in our school community. By understanding the demographics behind these toxic relationships, our school community could improve the resources to support these students, such as in what grade classes like our Healthy Relationships class is offered, and workshops for others on how to manage and get help if you are experiencing an unhealthy relationship.</a:t>
            </a:r>
          </a:p>
        </p:txBody>
      </p:sp>
    </p:spTree>
    <p:extLst>
      <p:ext uri="{BB962C8B-B14F-4D97-AF65-F5344CB8AC3E}">
        <p14:creationId xmlns:p14="http://schemas.microsoft.com/office/powerpoint/2010/main" val="258262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056EC-8DBE-48A8-95DF-D36C25D0565A}"/>
              </a:ext>
            </a:extLst>
          </p:cNvPr>
          <p:cNvSpPr>
            <a:spLocks noGrp="1"/>
          </p:cNvSpPr>
          <p:nvPr>
            <p:ph type="title"/>
          </p:nvPr>
        </p:nvSpPr>
        <p:spPr/>
        <p:txBody>
          <a:bodyPr/>
          <a:lstStyle/>
          <a:p>
            <a:pPr algn="ctr"/>
            <a:r>
              <a:rPr lang="en-US" b="1" dirty="0">
                <a:cs typeface="Calibri Light"/>
              </a:rPr>
              <a:t>Hypothesis</a:t>
            </a:r>
            <a:endParaRPr lang="en-US"/>
          </a:p>
        </p:txBody>
      </p:sp>
      <p:sp>
        <p:nvSpPr>
          <p:cNvPr id="3" name="Content Placeholder 2">
            <a:extLst>
              <a:ext uri="{FF2B5EF4-FFF2-40B4-BE49-F238E27FC236}">
                <a16:creationId xmlns:a16="http://schemas.microsoft.com/office/drawing/2014/main" id="{46E2AD30-D817-4062-9A2E-B47D6460AD2A}"/>
              </a:ext>
            </a:extLst>
          </p:cNvPr>
          <p:cNvSpPr>
            <a:spLocks noGrp="1"/>
          </p:cNvSpPr>
          <p:nvPr>
            <p:ph idx="1"/>
          </p:nvPr>
        </p:nvSpPr>
        <p:spPr/>
        <p:txBody>
          <a:bodyPr vert="horz" lIns="91440" tIns="45720" rIns="91440" bIns="45720" rtlCol="0" anchor="t">
            <a:normAutofit/>
          </a:bodyPr>
          <a:lstStyle/>
          <a:p>
            <a:pPr marL="0" indent="0">
              <a:buNone/>
            </a:pPr>
            <a:r>
              <a:rPr lang="en-US" sz="3200" dirty="0">
                <a:cs typeface="Calibri" panose="020F0502020204030204"/>
              </a:rPr>
              <a:t>We hypothesize that as age increases, the exposure and experiences with unhealthy relationships will increase.</a:t>
            </a:r>
          </a:p>
          <a:p>
            <a:pPr marL="0" indent="0">
              <a:buNone/>
            </a:pPr>
            <a:r>
              <a:rPr lang="en-US" sz="3200" dirty="0">
                <a:cs typeface="Calibri" panose="020F0502020204030204"/>
              </a:rPr>
              <a:t>We also hypothesize that more females will have knowledge and experiences with unhealthy relationships, as statistics show that more females are victims of unhealthy relationships and abuse. </a:t>
            </a:r>
          </a:p>
        </p:txBody>
      </p:sp>
    </p:spTree>
    <p:extLst>
      <p:ext uri="{BB962C8B-B14F-4D97-AF65-F5344CB8AC3E}">
        <p14:creationId xmlns:p14="http://schemas.microsoft.com/office/powerpoint/2010/main" val="422875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7CC6EB7C-9718-4C9D-A001-8408FF5C1F2F}"/>
              </a:ext>
            </a:extLst>
          </p:cNvPr>
          <p:cNvGraphicFramePr/>
          <p:nvPr>
            <p:extLst>
              <p:ext uri="{D42A27DB-BD31-4B8C-83A1-F6EECF244321}">
                <p14:modId xmlns:p14="http://schemas.microsoft.com/office/powerpoint/2010/main" val="2629638344"/>
              </p:ext>
            </p:extLst>
          </p:nvPr>
        </p:nvGraphicFramePr>
        <p:xfrm>
          <a:off x="2040597" y="832208"/>
          <a:ext cx="8110806"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3514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D791882E-341A-4595-8D93-DC5296EF8D59}"/>
              </a:ext>
            </a:extLst>
          </p:cNvPr>
          <p:cNvGraphicFramePr/>
          <p:nvPr>
            <p:extLst>
              <p:ext uri="{D42A27DB-BD31-4B8C-83A1-F6EECF244321}">
                <p14:modId xmlns:p14="http://schemas.microsoft.com/office/powerpoint/2010/main" val="3592079717"/>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6043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E5CC3BE-AD12-4124-A515-45F38B1A6F5F}"/>
              </a:ext>
            </a:extLst>
          </p:cNvPr>
          <p:cNvGraphicFramePr/>
          <p:nvPr>
            <p:extLst>
              <p:ext uri="{D42A27DB-BD31-4B8C-83A1-F6EECF244321}">
                <p14:modId xmlns:p14="http://schemas.microsoft.com/office/powerpoint/2010/main" val="1288519480"/>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39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F948101-24D0-485B-B532-00E615040A74}"/>
              </a:ext>
            </a:extLst>
          </p:cNvPr>
          <p:cNvGraphicFramePr/>
          <p:nvPr>
            <p:extLst>
              <p:ext uri="{D42A27DB-BD31-4B8C-83A1-F6EECF244321}">
                <p14:modId xmlns:p14="http://schemas.microsoft.com/office/powerpoint/2010/main" val="4036096148"/>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612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56141F5-C9DA-486C-86DB-29465CC66361}"/>
              </a:ext>
            </a:extLst>
          </p:cNvPr>
          <p:cNvGraphicFramePr/>
          <p:nvPr>
            <p:extLst>
              <p:ext uri="{D42A27DB-BD31-4B8C-83A1-F6EECF244321}">
                <p14:modId xmlns:p14="http://schemas.microsoft.com/office/powerpoint/2010/main" val="2829564093"/>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381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E8155919-638F-4C87-8CA5-7708DF06745F}"/>
              </a:ext>
            </a:extLst>
          </p:cNvPr>
          <p:cNvGraphicFramePr/>
          <p:nvPr>
            <p:extLst>
              <p:ext uri="{D42A27DB-BD31-4B8C-83A1-F6EECF244321}">
                <p14:modId xmlns:p14="http://schemas.microsoft.com/office/powerpoint/2010/main" val="3427976228"/>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0934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229</Words>
  <Application>Microsoft Office PowerPoint</Application>
  <PresentationFormat>Widescreen</PresentationFormat>
  <Paragraphs>28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Purpose </vt:lpstr>
      <vt:lpstr>Hypothesis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Results</vt:lpstr>
      <vt:lpstr>PowerPoint Presentation</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 R. MacKay</dc:creator>
  <cp:lastModifiedBy>Laura Burton</cp:lastModifiedBy>
  <cp:revision>297</cp:revision>
  <dcterms:created xsi:type="dcterms:W3CDTF">2020-01-21T17:40:21Z</dcterms:created>
  <dcterms:modified xsi:type="dcterms:W3CDTF">2020-01-23T17:31:07Z</dcterms:modified>
</cp:coreProperties>
</file>